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4"/>
  </p:notesMasterIdLst>
  <p:sldIdLst>
    <p:sldId id="1938" r:id="rId2"/>
    <p:sldId id="1935" r:id="rId3"/>
    <p:sldId id="1936" r:id="rId4"/>
    <p:sldId id="1955" r:id="rId5"/>
    <p:sldId id="1956" r:id="rId6"/>
    <p:sldId id="1941" r:id="rId7"/>
    <p:sldId id="1940" r:id="rId8"/>
    <p:sldId id="1884" r:id="rId9"/>
    <p:sldId id="1924" r:id="rId10"/>
    <p:sldId id="1929" r:id="rId11"/>
    <p:sldId id="1944" r:id="rId12"/>
    <p:sldId id="1945" r:id="rId13"/>
    <p:sldId id="1946" r:id="rId14"/>
    <p:sldId id="1947" r:id="rId15"/>
    <p:sldId id="1951" r:id="rId16"/>
    <p:sldId id="1952" r:id="rId17"/>
    <p:sldId id="1953" r:id="rId18"/>
    <p:sldId id="1954" r:id="rId19"/>
    <p:sldId id="1948" r:id="rId20"/>
    <p:sldId id="1957" r:id="rId21"/>
    <p:sldId id="1949" r:id="rId22"/>
    <p:sldId id="19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9AC7"/>
    <a:srgbClr val="C60B68"/>
    <a:srgbClr val="360071"/>
    <a:srgbClr val="FF7676"/>
    <a:srgbClr val="6A1F60"/>
    <a:srgbClr val="CA4F67"/>
    <a:srgbClr val="0796D0"/>
    <a:srgbClr val="F7D6D6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42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C7771-915D-4DB4-B08A-C9C02B1CA59D}" type="doc">
      <dgm:prSet loTypeId="urn:microsoft.com/office/officeart/2008/layout/VerticalCurvedLis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08B36-65B3-4B74-A2CF-64644A5416F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Each item has some priority associated with it.</a:t>
          </a:r>
          <a:endParaRPr lang="en-US" b="1" dirty="0"/>
        </a:p>
      </dgm:t>
    </dgm:pt>
    <dgm:pt modelId="{430D07D6-E0AB-4326-9586-710C20F46907}" type="parTrans" cxnId="{ECB2A324-2B13-4B98-9000-E41931672ACB}">
      <dgm:prSet/>
      <dgm:spPr/>
      <dgm:t>
        <a:bodyPr/>
        <a:lstStyle/>
        <a:p>
          <a:endParaRPr lang="en-US"/>
        </a:p>
      </dgm:t>
    </dgm:pt>
    <dgm:pt modelId="{44C84E71-73E9-496D-B8E2-C781ECEF8B99}" type="sibTrans" cxnId="{ECB2A324-2B13-4B98-9000-E41931672ACB}">
      <dgm:prSet/>
      <dgm:spPr/>
      <dgm:t>
        <a:bodyPr/>
        <a:lstStyle/>
        <a:p>
          <a:endParaRPr lang="en-US"/>
        </a:p>
      </dgm:t>
    </dgm:pt>
    <dgm:pt modelId="{D236B16F-AE53-4D4D-B90C-C435E4EE9D2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An item with the highest priority is moved at the front and deleted first.</a:t>
          </a:r>
          <a:endParaRPr lang="en-US" b="1" dirty="0"/>
        </a:p>
      </dgm:t>
    </dgm:pt>
    <dgm:pt modelId="{0C82664C-E5B7-4C3B-916E-2C5FEA35405F}" type="parTrans" cxnId="{C318A168-9C65-4DCF-9B1C-4947418E68EA}">
      <dgm:prSet/>
      <dgm:spPr/>
      <dgm:t>
        <a:bodyPr/>
        <a:lstStyle/>
        <a:p>
          <a:endParaRPr lang="en-US"/>
        </a:p>
      </dgm:t>
    </dgm:pt>
    <dgm:pt modelId="{43D8F363-363D-471D-A560-C5D5CDE19C5F}" type="sibTrans" cxnId="{C318A168-9C65-4DCF-9B1C-4947418E68EA}">
      <dgm:prSet/>
      <dgm:spPr/>
      <dgm:t>
        <a:bodyPr/>
        <a:lstStyle/>
        <a:p>
          <a:endParaRPr lang="en-US"/>
        </a:p>
      </dgm:t>
    </dgm:pt>
    <dgm:pt modelId="{736B0BF4-66C7-4C5D-82B9-1F7AC348706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If two elements share the same priority value, then the first priority queue follows -in-first-out principle for de queue operation.</a:t>
          </a:r>
          <a:endParaRPr lang="en-US" b="1" dirty="0"/>
        </a:p>
      </dgm:t>
    </dgm:pt>
    <dgm:pt modelId="{7E27D189-7CBB-443E-86EF-004CC20141AA}" type="parTrans" cxnId="{CA86B29A-FCB1-450C-9E64-BD9DDEBC1E8A}">
      <dgm:prSet/>
      <dgm:spPr/>
      <dgm:t>
        <a:bodyPr/>
        <a:lstStyle/>
        <a:p>
          <a:endParaRPr lang="en-US"/>
        </a:p>
      </dgm:t>
    </dgm:pt>
    <dgm:pt modelId="{4FA14A0F-681F-4431-A08F-BCEE33872C9B}" type="sibTrans" cxnId="{CA86B29A-FCB1-450C-9E64-BD9DDEBC1E8A}">
      <dgm:prSet/>
      <dgm:spPr/>
      <dgm:t>
        <a:bodyPr/>
        <a:lstStyle/>
        <a:p>
          <a:endParaRPr lang="en-US"/>
        </a:p>
      </dgm:t>
    </dgm:pt>
    <dgm:pt modelId="{237A01C9-DD32-4316-BE16-E680FCF69003}" type="pres">
      <dgm:prSet presAssocID="{C95C7771-915D-4DB4-B08A-C9C02B1CA59D}" presName="Name0" presStyleCnt="0">
        <dgm:presLayoutVars>
          <dgm:chMax val="7"/>
          <dgm:chPref val="7"/>
          <dgm:dir/>
        </dgm:presLayoutVars>
      </dgm:prSet>
      <dgm:spPr/>
    </dgm:pt>
    <dgm:pt modelId="{DBD3A402-02DC-427F-88CF-524455CB7726}" type="pres">
      <dgm:prSet presAssocID="{C95C7771-915D-4DB4-B08A-C9C02B1CA59D}" presName="Name1" presStyleCnt="0"/>
      <dgm:spPr/>
    </dgm:pt>
    <dgm:pt modelId="{201168C5-C665-42EA-8DE2-0C7DB5C62F98}" type="pres">
      <dgm:prSet presAssocID="{C95C7771-915D-4DB4-B08A-C9C02B1CA59D}" presName="cycle" presStyleCnt="0"/>
      <dgm:spPr/>
    </dgm:pt>
    <dgm:pt modelId="{C5BC35BD-D70F-45E4-9BF2-38B475F0B5F2}" type="pres">
      <dgm:prSet presAssocID="{C95C7771-915D-4DB4-B08A-C9C02B1CA59D}" presName="srcNode" presStyleLbl="node1" presStyleIdx="0" presStyleCnt="3"/>
      <dgm:spPr/>
    </dgm:pt>
    <dgm:pt modelId="{63079C06-EC36-43EB-AF13-AE5C29A5E628}" type="pres">
      <dgm:prSet presAssocID="{C95C7771-915D-4DB4-B08A-C9C02B1CA59D}" presName="conn" presStyleLbl="parChTrans1D2" presStyleIdx="0" presStyleCnt="1"/>
      <dgm:spPr/>
    </dgm:pt>
    <dgm:pt modelId="{DFB22EA1-947A-443C-A921-6AB2D87944EC}" type="pres">
      <dgm:prSet presAssocID="{C95C7771-915D-4DB4-B08A-C9C02B1CA59D}" presName="extraNode" presStyleLbl="node1" presStyleIdx="0" presStyleCnt="3"/>
      <dgm:spPr/>
    </dgm:pt>
    <dgm:pt modelId="{BF79DDD6-F739-439F-BA3B-8D858513E17B}" type="pres">
      <dgm:prSet presAssocID="{C95C7771-915D-4DB4-B08A-C9C02B1CA59D}" presName="dstNode" presStyleLbl="node1" presStyleIdx="0" presStyleCnt="3"/>
      <dgm:spPr/>
    </dgm:pt>
    <dgm:pt modelId="{51D62617-3E57-4078-ADF2-34025978325B}" type="pres">
      <dgm:prSet presAssocID="{ECF08B36-65B3-4B74-A2CF-64644A5416F8}" presName="text_1" presStyleLbl="node1" presStyleIdx="0" presStyleCnt="3">
        <dgm:presLayoutVars>
          <dgm:bulletEnabled val="1"/>
        </dgm:presLayoutVars>
      </dgm:prSet>
      <dgm:spPr/>
    </dgm:pt>
    <dgm:pt modelId="{AAB8420A-1B9A-472F-8B63-C989C63D4986}" type="pres">
      <dgm:prSet presAssocID="{ECF08B36-65B3-4B74-A2CF-64644A5416F8}" presName="accent_1" presStyleCnt="0"/>
      <dgm:spPr/>
    </dgm:pt>
    <dgm:pt modelId="{EC3A0528-2C96-4713-BAB7-AE9974BFAA10}" type="pres">
      <dgm:prSet presAssocID="{ECF08B36-65B3-4B74-A2CF-64644A5416F8}" presName="accentRepeatNode" presStyleLbl="solidFgAcc1" presStyleIdx="0" presStyleCnt="3"/>
      <dgm:spPr/>
    </dgm:pt>
    <dgm:pt modelId="{9A70DCCC-AF70-412B-8A68-2212CB349988}" type="pres">
      <dgm:prSet presAssocID="{D236B16F-AE53-4D4D-B90C-C435E4EE9D2C}" presName="text_2" presStyleLbl="node1" presStyleIdx="1" presStyleCnt="3">
        <dgm:presLayoutVars>
          <dgm:bulletEnabled val="1"/>
        </dgm:presLayoutVars>
      </dgm:prSet>
      <dgm:spPr/>
    </dgm:pt>
    <dgm:pt modelId="{D22B6E66-429E-4F13-A086-978ABC5E6C9E}" type="pres">
      <dgm:prSet presAssocID="{D236B16F-AE53-4D4D-B90C-C435E4EE9D2C}" presName="accent_2" presStyleCnt="0"/>
      <dgm:spPr/>
    </dgm:pt>
    <dgm:pt modelId="{BA3BAB55-40B4-4233-B463-BAB0AB181D4A}" type="pres">
      <dgm:prSet presAssocID="{D236B16F-AE53-4D4D-B90C-C435E4EE9D2C}" presName="accentRepeatNode" presStyleLbl="solidFgAcc1" presStyleIdx="1" presStyleCnt="3"/>
      <dgm:spPr/>
    </dgm:pt>
    <dgm:pt modelId="{88CEEB6F-7CDA-44AF-87DE-5CE82E6F2F0F}" type="pres">
      <dgm:prSet presAssocID="{736B0BF4-66C7-4C5D-82B9-1F7AC3487063}" presName="text_3" presStyleLbl="node1" presStyleIdx="2" presStyleCnt="3">
        <dgm:presLayoutVars>
          <dgm:bulletEnabled val="1"/>
        </dgm:presLayoutVars>
      </dgm:prSet>
      <dgm:spPr/>
    </dgm:pt>
    <dgm:pt modelId="{7AE97378-91F0-4B42-A99F-5036C5969BC1}" type="pres">
      <dgm:prSet presAssocID="{736B0BF4-66C7-4C5D-82B9-1F7AC3487063}" presName="accent_3" presStyleCnt="0"/>
      <dgm:spPr/>
    </dgm:pt>
    <dgm:pt modelId="{28130C86-4F0E-41D5-AF71-CB401AE32E69}" type="pres">
      <dgm:prSet presAssocID="{736B0BF4-66C7-4C5D-82B9-1F7AC3487063}" presName="accentRepeatNode" presStyleLbl="solidFgAcc1" presStyleIdx="2" presStyleCnt="3"/>
      <dgm:spPr/>
    </dgm:pt>
  </dgm:ptLst>
  <dgm:cxnLst>
    <dgm:cxn modelId="{E40C060D-020D-44BA-9A4D-A0DB58015D9A}" type="presOf" srcId="{ECF08B36-65B3-4B74-A2CF-64644A5416F8}" destId="{51D62617-3E57-4078-ADF2-34025978325B}" srcOrd="0" destOrd="0" presId="urn:microsoft.com/office/officeart/2008/layout/VerticalCurvedList"/>
    <dgm:cxn modelId="{ECB2A324-2B13-4B98-9000-E41931672ACB}" srcId="{C95C7771-915D-4DB4-B08A-C9C02B1CA59D}" destId="{ECF08B36-65B3-4B74-A2CF-64644A5416F8}" srcOrd="0" destOrd="0" parTransId="{430D07D6-E0AB-4326-9586-710C20F46907}" sibTransId="{44C84E71-73E9-496D-B8E2-C781ECEF8B99}"/>
    <dgm:cxn modelId="{9F25395F-FC77-4AFD-820E-500B269089C3}" type="presOf" srcId="{D236B16F-AE53-4D4D-B90C-C435E4EE9D2C}" destId="{9A70DCCC-AF70-412B-8A68-2212CB349988}" srcOrd="0" destOrd="0" presId="urn:microsoft.com/office/officeart/2008/layout/VerticalCurvedList"/>
    <dgm:cxn modelId="{C318A168-9C65-4DCF-9B1C-4947418E68EA}" srcId="{C95C7771-915D-4DB4-B08A-C9C02B1CA59D}" destId="{D236B16F-AE53-4D4D-B90C-C435E4EE9D2C}" srcOrd="1" destOrd="0" parTransId="{0C82664C-E5B7-4C3B-916E-2C5FEA35405F}" sibTransId="{43D8F363-363D-471D-A560-C5D5CDE19C5F}"/>
    <dgm:cxn modelId="{045C8E77-2A32-44D3-95AA-CAC9032659C0}" type="presOf" srcId="{C95C7771-915D-4DB4-B08A-C9C02B1CA59D}" destId="{237A01C9-DD32-4316-BE16-E680FCF69003}" srcOrd="0" destOrd="0" presId="urn:microsoft.com/office/officeart/2008/layout/VerticalCurvedList"/>
    <dgm:cxn modelId="{CA86B29A-FCB1-450C-9E64-BD9DDEBC1E8A}" srcId="{C95C7771-915D-4DB4-B08A-C9C02B1CA59D}" destId="{736B0BF4-66C7-4C5D-82B9-1F7AC3487063}" srcOrd="2" destOrd="0" parTransId="{7E27D189-7CBB-443E-86EF-004CC20141AA}" sibTransId="{4FA14A0F-681F-4431-A08F-BCEE33872C9B}"/>
    <dgm:cxn modelId="{6A44B1CD-5BC4-466C-8292-4E7573645485}" type="presOf" srcId="{44C84E71-73E9-496D-B8E2-C781ECEF8B99}" destId="{63079C06-EC36-43EB-AF13-AE5C29A5E628}" srcOrd="0" destOrd="0" presId="urn:microsoft.com/office/officeart/2008/layout/VerticalCurvedList"/>
    <dgm:cxn modelId="{F4F888EF-1B4D-407A-B82A-DE2137678A19}" type="presOf" srcId="{736B0BF4-66C7-4C5D-82B9-1F7AC3487063}" destId="{88CEEB6F-7CDA-44AF-87DE-5CE82E6F2F0F}" srcOrd="0" destOrd="0" presId="urn:microsoft.com/office/officeart/2008/layout/VerticalCurvedList"/>
    <dgm:cxn modelId="{E8D01701-E405-4883-BEA0-FFF31BBE1D8A}" type="presParOf" srcId="{237A01C9-DD32-4316-BE16-E680FCF69003}" destId="{DBD3A402-02DC-427F-88CF-524455CB7726}" srcOrd="0" destOrd="0" presId="urn:microsoft.com/office/officeart/2008/layout/VerticalCurvedList"/>
    <dgm:cxn modelId="{CDB80DF9-9499-47FC-8BAE-01114D03FB49}" type="presParOf" srcId="{DBD3A402-02DC-427F-88CF-524455CB7726}" destId="{201168C5-C665-42EA-8DE2-0C7DB5C62F98}" srcOrd="0" destOrd="0" presId="urn:microsoft.com/office/officeart/2008/layout/VerticalCurvedList"/>
    <dgm:cxn modelId="{716A3147-62A3-42F3-9CD9-641FA0E8374D}" type="presParOf" srcId="{201168C5-C665-42EA-8DE2-0C7DB5C62F98}" destId="{C5BC35BD-D70F-45E4-9BF2-38B475F0B5F2}" srcOrd="0" destOrd="0" presId="urn:microsoft.com/office/officeart/2008/layout/VerticalCurvedList"/>
    <dgm:cxn modelId="{83C31317-41C3-4A6A-B39B-B3AC25730C1C}" type="presParOf" srcId="{201168C5-C665-42EA-8DE2-0C7DB5C62F98}" destId="{63079C06-EC36-43EB-AF13-AE5C29A5E628}" srcOrd="1" destOrd="0" presId="urn:microsoft.com/office/officeart/2008/layout/VerticalCurvedList"/>
    <dgm:cxn modelId="{354754F7-AFDC-42DB-A401-AE7035ED21B5}" type="presParOf" srcId="{201168C5-C665-42EA-8DE2-0C7DB5C62F98}" destId="{DFB22EA1-947A-443C-A921-6AB2D87944EC}" srcOrd="2" destOrd="0" presId="urn:microsoft.com/office/officeart/2008/layout/VerticalCurvedList"/>
    <dgm:cxn modelId="{D4483893-5ECB-4CBA-8F06-A629855B7A9E}" type="presParOf" srcId="{201168C5-C665-42EA-8DE2-0C7DB5C62F98}" destId="{BF79DDD6-F739-439F-BA3B-8D858513E17B}" srcOrd="3" destOrd="0" presId="urn:microsoft.com/office/officeart/2008/layout/VerticalCurvedList"/>
    <dgm:cxn modelId="{2135ABDA-FD95-4E4E-B248-AEE62DCFAC1A}" type="presParOf" srcId="{DBD3A402-02DC-427F-88CF-524455CB7726}" destId="{51D62617-3E57-4078-ADF2-34025978325B}" srcOrd="1" destOrd="0" presId="urn:microsoft.com/office/officeart/2008/layout/VerticalCurvedList"/>
    <dgm:cxn modelId="{C55637F9-9DBD-4BE8-993B-62AF9D4C0AB8}" type="presParOf" srcId="{DBD3A402-02DC-427F-88CF-524455CB7726}" destId="{AAB8420A-1B9A-472F-8B63-C989C63D4986}" srcOrd="2" destOrd="0" presId="urn:microsoft.com/office/officeart/2008/layout/VerticalCurvedList"/>
    <dgm:cxn modelId="{BA94A62C-BB41-4559-8097-F298B0DE4376}" type="presParOf" srcId="{AAB8420A-1B9A-472F-8B63-C989C63D4986}" destId="{EC3A0528-2C96-4713-BAB7-AE9974BFAA10}" srcOrd="0" destOrd="0" presId="urn:microsoft.com/office/officeart/2008/layout/VerticalCurvedList"/>
    <dgm:cxn modelId="{1B2F73A3-0550-44DD-801C-E0E37AC8F5E9}" type="presParOf" srcId="{DBD3A402-02DC-427F-88CF-524455CB7726}" destId="{9A70DCCC-AF70-412B-8A68-2212CB349988}" srcOrd="3" destOrd="0" presId="urn:microsoft.com/office/officeart/2008/layout/VerticalCurvedList"/>
    <dgm:cxn modelId="{0DE0A316-484A-473D-B5B8-481F47224E7D}" type="presParOf" srcId="{DBD3A402-02DC-427F-88CF-524455CB7726}" destId="{D22B6E66-429E-4F13-A086-978ABC5E6C9E}" srcOrd="4" destOrd="0" presId="urn:microsoft.com/office/officeart/2008/layout/VerticalCurvedList"/>
    <dgm:cxn modelId="{DB4AC1D9-C869-4C61-82AF-07B93D849CA8}" type="presParOf" srcId="{D22B6E66-429E-4F13-A086-978ABC5E6C9E}" destId="{BA3BAB55-40B4-4233-B463-BAB0AB181D4A}" srcOrd="0" destOrd="0" presId="urn:microsoft.com/office/officeart/2008/layout/VerticalCurvedList"/>
    <dgm:cxn modelId="{3CCD35B4-AC14-437F-B0C3-060551117AF2}" type="presParOf" srcId="{DBD3A402-02DC-427F-88CF-524455CB7726}" destId="{88CEEB6F-7CDA-44AF-87DE-5CE82E6F2F0F}" srcOrd="5" destOrd="0" presId="urn:microsoft.com/office/officeart/2008/layout/VerticalCurvedList"/>
    <dgm:cxn modelId="{D3BA5C5A-4028-4035-AE46-CB5798036851}" type="presParOf" srcId="{DBD3A402-02DC-427F-88CF-524455CB7726}" destId="{7AE97378-91F0-4B42-A99F-5036C5969BC1}" srcOrd="6" destOrd="0" presId="urn:microsoft.com/office/officeart/2008/layout/VerticalCurvedList"/>
    <dgm:cxn modelId="{7401A7F1-C00B-41F6-901B-496336478F01}" type="presParOf" srcId="{7AE97378-91F0-4B42-A99F-5036C5969BC1}" destId="{28130C86-4F0E-41D5-AF71-CB401AE32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79C06-EC36-43EB-AF13-AE5C29A5E628}">
      <dsp:nvSpPr>
        <dsp:cNvPr id="0" name=""/>
        <dsp:cNvSpPr/>
      </dsp:nvSpPr>
      <dsp:spPr>
        <a:xfrm>
          <a:off x="-5005003" y="-766840"/>
          <a:ext cx="5960659" cy="5960659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62617-3E57-4078-ADF2-34025978325B}">
      <dsp:nvSpPr>
        <dsp:cNvPr id="0" name=""/>
        <dsp:cNvSpPr/>
      </dsp:nvSpPr>
      <dsp:spPr>
        <a:xfrm>
          <a:off x="614637" y="442697"/>
          <a:ext cx="8988561" cy="885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78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Each item has some priority associated with it.</a:t>
          </a:r>
          <a:endParaRPr lang="en-US" sz="2000" b="1" kern="1200" dirty="0"/>
        </a:p>
      </dsp:txBody>
      <dsp:txXfrm>
        <a:off x="614637" y="442697"/>
        <a:ext cx="8988561" cy="885395"/>
      </dsp:txXfrm>
    </dsp:sp>
    <dsp:sp modelId="{EC3A0528-2C96-4713-BAB7-AE9974BFAA10}">
      <dsp:nvSpPr>
        <dsp:cNvPr id="0" name=""/>
        <dsp:cNvSpPr/>
      </dsp:nvSpPr>
      <dsp:spPr>
        <a:xfrm>
          <a:off x="61265" y="332023"/>
          <a:ext cx="1106744" cy="11067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70DCCC-AF70-412B-8A68-2212CB349988}">
      <dsp:nvSpPr>
        <dsp:cNvPr id="0" name=""/>
        <dsp:cNvSpPr/>
      </dsp:nvSpPr>
      <dsp:spPr>
        <a:xfrm>
          <a:off x="936478" y="1770791"/>
          <a:ext cx="8666719" cy="885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78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An item with the highest priority is moved at the front and deleted first.</a:t>
          </a:r>
          <a:endParaRPr lang="en-US" sz="2000" b="1" kern="1200" dirty="0"/>
        </a:p>
      </dsp:txBody>
      <dsp:txXfrm>
        <a:off x="936478" y="1770791"/>
        <a:ext cx="8666719" cy="885395"/>
      </dsp:txXfrm>
    </dsp:sp>
    <dsp:sp modelId="{BA3BAB55-40B4-4233-B463-BAB0AB181D4A}">
      <dsp:nvSpPr>
        <dsp:cNvPr id="0" name=""/>
        <dsp:cNvSpPr/>
      </dsp:nvSpPr>
      <dsp:spPr>
        <a:xfrm>
          <a:off x="383106" y="1660117"/>
          <a:ext cx="1106744" cy="11067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CEEB6F-7CDA-44AF-87DE-5CE82E6F2F0F}">
      <dsp:nvSpPr>
        <dsp:cNvPr id="0" name=""/>
        <dsp:cNvSpPr/>
      </dsp:nvSpPr>
      <dsp:spPr>
        <a:xfrm>
          <a:off x="614637" y="3098885"/>
          <a:ext cx="8988561" cy="885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78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/>
            <a:t>If two elements share the same priority value, then the first priority queue follows -in-first-out principle for de queue operation.</a:t>
          </a:r>
          <a:endParaRPr lang="en-US" sz="2000" b="1" kern="1200" dirty="0"/>
        </a:p>
      </dsp:txBody>
      <dsp:txXfrm>
        <a:off x="614637" y="3098885"/>
        <a:ext cx="8988561" cy="885395"/>
      </dsp:txXfrm>
    </dsp:sp>
    <dsp:sp modelId="{28130C86-4F0E-41D5-AF71-CB401AE32E69}">
      <dsp:nvSpPr>
        <dsp:cNvPr id="0" name=""/>
        <dsp:cNvSpPr/>
      </dsp:nvSpPr>
      <dsp:spPr>
        <a:xfrm>
          <a:off x="61265" y="2988210"/>
          <a:ext cx="1106744" cy="11067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12/26/2023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655" y="2583557"/>
            <a:ext cx="4590288" cy="2877676"/>
          </a:xfrm>
        </p:spPr>
        <p:txBody>
          <a:bodyPr/>
          <a:lstStyle/>
          <a:p>
            <a:r>
              <a:rPr lang="en-US" dirty="0"/>
              <a:t>Assignment for CT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3490" y="3274558"/>
            <a:ext cx="4591906" cy="102412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MD SIFAT ULLAH SHEIKH</a:t>
            </a:r>
          </a:p>
          <a:p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2022-1-60-029</a:t>
            </a:r>
          </a:p>
        </p:txBody>
      </p:sp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94" y="211134"/>
            <a:ext cx="11119104" cy="6400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0" dirty="0">
                <a:effectLst/>
                <a:latin typeface="__Source_Sans_Pro_fea366"/>
              </a:rPr>
              <a:t>Methods of Priority Queue in C++</a:t>
            </a:r>
            <a:br>
              <a:rPr lang="en-US" b="1" i="0" dirty="0">
                <a:effectLst/>
                <a:latin typeface="__Source_Sans_Pro_fea366"/>
              </a:rPr>
            </a:br>
            <a:endParaRPr lang="en-US" sz="3200" b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5D1490-70BB-498F-BA74-E31F42B9B5E6}"/>
              </a:ext>
            </a:extLst>
          </p:cNvPr>
          <p:cNvCxnSpPr>
            <a:cxnSpLocks/>
          </p:cNvCxnSpPr>
          <p:nvPr/>
        </p:nvCxnSpPr>
        <p:spPr>
          <a:xfrm>
            <a:off x="2154712" y="1077717"/>
            <a:ext cx="0" cy="57082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6C4257-5276-4A32-B876-7F979964D6B5}"/>
              </a:ext>
            </a:extLst>
          </p:cNvPr>
          <p:cNvSpPr txBox="1"/>
          <p:nvPr/>
        </p:nvSpPr>
        <p:spPr>
          <a:xfrm>
            <a:off x="804091" y="1381844"/>
            <a:ext cx="1182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Methods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C73BF-8614-468F-A34E-DE605C258488}"/>
              </a:ext>
            </a:extLst>
          </p:cNvPr>
          <p:cNvCxnSpPr/>
          <p:nvPr/>
        </p:nvCxnSpPr>
        <p:spPr>
          <a:xfrm>
            <a:off x="444617" y="2055303"/>
            <a:ext cx="108721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1B8606-66DE-4ABD-9CCD-4119CC4E7A07}"/>
              </a:ext>
            </a:extLst>
          </p:cNvPr>
          <p:cNvSpPr txBox="1"/>
          <p:nvPr/>
        </p:nvSpPr>
        <p:spPr>
          <a:xfrm>
            <a:off x="3176030" y="1362727"/>
            <a:ext cx="1453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Definition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BBEFF-DD84-441F-9A62-DB4EFC55941E}"/>
              </a:ext>
            </a:extLst>
          </p:cNvPr>
          <p:cNvSpPr txBox="1"/>
          <p:nvPr/>
        </p:nvSpPr>
        <p:spPr>
          <a:xfrm>
            <a:off x="804091" y="2174765"/>
            <a:ext cx="982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FE8B8-72E0-4126-9E12-1C603A620470}"/>
              </a:ext>
            </a:extLst>
          </p:cNvPr>
          <p:cNvSpPr txBox="1"/>
          <p:nvPr/>
        </p:nvSpPr>
        <p:spPr>
          <a:xfrm>
            <a:off x="2523195" y="2195254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Returns whether the queue is empty.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1B8C79-2CD0-4ABE-87BA-E61A41F5C5D3}"/>
              </a:ext>
            </a:extLst>
          </p:cNvPr>
          <p:cNvSpPr txBox="1"/>
          <p:nvPr/>
        </p:nvSpPr>
        <p:spPr>
          <a:xfrm>
            <a:off x="821750" y="2846754"/>
            <a:ext cx="78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size()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93501-3203-4E70-A256-EA482000073A}"/>
              </a:ext>
            </a:extLst>
          </p:cNvPr>
          <p:cNvSpPr txBox="1"/>
          <p:nvPr/>
        </p:nvSpPr>
        <p:spPr>
          <a:xfrm>
            <a:off x="2470936" y="2834595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Returns the size of the queue.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DABAC-1981-4F92-8F61-87AC8AAEE31B}"/>
              </a:ext>
            </a:extLst>
          </p:cNvPr>
          <p:cNvSpPr txBox="1"/>
          <p:nvPr/>
        </p:nvSpPr>
        <p:spPr>
          <a:xfrm>
            <a:off x="815735" y="3470187"/>
            <a:ext cx="78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top()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0B434F-2B3C-4ABC-8296-34A52A359119}"/>
              </a:ext>
            </a:extLst>
          </p:cNvPr>
          <p:cNvSpPr txBox="1"/>
          <p:nvPr/>
        </p:nvSpPr>
        <p:spPr>
          <a:xfrm>
            <a:off x="2322493" y="3532354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Returns a reference to the topmost element of the queue.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A51E7B-0134-4B2A-8485-76EA8ADDE9E6}"/>
              </a:ext>
            </a:extLst>
          </p:cNvPr>
          <p:cNvSpPr txBox="1"/>
          <p:nvPr/>
        </p:nvSpPr>
        <p:spPr>
          <a:xfrm>
            <a:off x="745559" y="4290943"/>
            <a:ext cx="119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push()	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77A89-CAE5-48B9-B2D1-D8B0BB61F7DD}"/>
              </a:ext>
            </a:extLst>
          </p:cNvPr>
          <p:cNvSpPr txBox="1"/>
          <p:nvPr/>
        </p:nvSpPr>
        <p:spPr>
          <a:xfrm>
            <a:off x="2400551" y="4290943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Adds the element ‘g’ at the end of the queue.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D3C2E-09C9-4A1A-9AAF-7FCE3603F6AC}"/>
              </a:ext>
            </a:extLst>
          </p:cNvPr>
          <p:cNvSpPr txBox="1"/>
          <p:nvPr/>
        </p:nvSpPr>
        <p:spPr>
          <a:xfrm>
            <a:off x="796018" y="5003570"/>
            <a:ext cx="998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pop()	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9B5C76-47C6-499F-8FE4-4B57BAE4A144}"/>
              </a:ext>
            </a:extLst>
          </p:cNvPr>
          <p:cNvSpPr txBox="1"/>
          <p:nvPr/>
        </p:nvSpPr>
        <p:spPr>
          <a:xfrm>
            <a:off x="2470936" y="5003570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Deletes the first element of the queue.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53B1CF-27B4-4A86-987A-26FAAE784601}"/>
              </a:ext>
            </a:extLst>
          </p:cNvPr>
          <p:cNvSpPr txBox="1"/>
          <p:nvPr/>
        </p:nvSpPr>
        <p:spPr>
          <a:xfrm>
            <a:off x="2400551" y="5752068"/>
            <a:ext cx="6107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Used to insert a new element into the priority queue container.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C9D8E0-B6DD-4B83-A40C-F7CED5CBDF21}"/>
              </a:ext>
            </a:extLst>
          </p:cNvPr>
          <p:cNvSpPr txBox="1"/>
          <p:nvPr/>
        </p:nvSpPr>
        <p:spPr>
          <a:xfrm>
            <a:off x="612287" y="5833741"/>
            <a:ext cx="1207484" cy="38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emplace()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4092C8-98C7-4A30-B7BF-C0AD7EAAAFF4}"/>
              </a:ext>
            </a:extLst>
          </p:cNvPr>
          <p:cNvCxnSpPr/>
          <p:nvPr/>
        </p:nvCxnSpPr>
        <p:spPr>
          <a:xfrm flipV="1">
            <a:off x="303094" y="2659310"/>
            <a:ext cx="8807350" cy="67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3E2DBD-FA77-4C63-B7F3-784D0D9B4738}"/>
              </a:ext>
            </a:extLst>
          </p:cNvPr>
          <p:cNvCxnSpPr>
            <a:cxnSpLocks/>
          </p:cNvCxnSpPr>
          <p:nvPr/>
        </p:nvCxnSpPr>
        <p:spPr>
          <a:xfrm flipV="1">
            <a:off x="228516" y="3283676"/>
            <a:ext cx="8665827" cy="44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EEAAA2-B07E-4B78-8BC6-8652C4A4415D}"/>
              </a:ext>
            </a:extLst>
          </p:cNvPr>
          <p:cNvCxnSpPr/>
          <p:nvPr/>
        </p:nvCxnSpPr>
        <p:spPr>
          <a:xfrm>
            <a:off x="303094" y="4116518"/>
            <a:ext cx="8591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C0754C-BDA4-45F8-9568-C4D24BF1837A}"/>
              </a:ext>
            </a:extLst>
          </p:cNvPr>
          <p:cNvCxnSpPr/>
          <p:nvPr/>
        </p:nvCxnSpPr>
        <p:spPr>
          <a:xfrm>
            <a:off x="385894" y="4832059"/>
            <a:ext cx="8043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95051-8F19-4910-AEB7-F317AE3690D9}"/>
              </a:ext>
            </a:extLst>
          </p:cNvPr>
          <p:cNvCxnSpPr/>
          <p:nvPr/>
        </p:nvCxnSpPr>
        <p:spPr>
          <a:xfrm>
            <a:off x="444617" y="5649901"/>
            <a:ext cx="8185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840C-9452-4310-80AD-C6BAFA84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07" y="457535"/>
            <a:ext cx="11119104" cy="5942929"/>
          </a:xfrm>
        </p:spPr>
        <p:txBody>
          <a:bodyPr/>
          <a:lstStyle/>
          <a:p>
            <a:pPr algn="l"/>
            <a:r>
              <a:rPr lang="en-US" sz="2400" dirty="0"/>
              <a:t>Implementation of the Priority Queue in Data Structure</a:t>
            </a:r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You can implement the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priority queues </a:t>
            </a:r>
            <a:r>
              <a:rPr lang="en-US" sz="2400" dirty="0"/>
              <a:t>in one of the following ways :</a:t>
            </a:r>
            <a:br>
              <a:rPr lang="en-US" sz="2400" dirty="0"/>
            </a:br>
            <a:br>
              <a:rPr lang="en-US" dirty="0"/>
            </a:br>
            <a:r>
              <a:rPr lang="en-US" dirty="0"/>
              <a:t>Linked list</a:t>
            </a:r>
            <a:br>
              <a:rPr lang="en-US" dirty="0"/>
            </a:br>
            <a:r>
              <a:rPr lang="en-US" dirty="0"/>
              <a:t>Binary heap</a:t>
            </a:r>
            <a:br>
              <a:rPr lang="en-US" dirty="0"/>
            </a:br>
            <a:r>
              <a:rPr lang="en-US" dirty="0"/>
              <a:t>Arrays</a:t>
            </a:r>
            <a:br>
              <a:rPr lang="en-US" dirty="0"/>
            </a:br>
            <a:r>
              <a:rPr lang="en-US" dirty="0"/>
              <a:t>Binary search tree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binary heap </a:t>
            </a:r>
            <a:r>
              <a:rPr lang="en-US" dirty="0"/>
              <a:t>is the most efficient method for implementing the priority queue in the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6139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011E-66FA-4F49-8ACA-94A1A8B1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3DDDA-4FD9-4BF5-A0E5-EA26ED9E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367"/>
            <a:ext cx="5172797" cy="367716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22509B-289D-4A52-9DBB-4975433F5FF2}"/>
              </a:ext>
            </a:extLst>
          </p:cNvPr>
          <p:cNvSpPr/>
          <p:nvPr/>
        </p:nvSpPr>
        <p:spPr>
          <a:xfrm>
            <a:off x="5335398" y="3632433"/>
            <a:ext cx="486562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5009E-C1AD-4C45-8CFB-361D0AE9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18" y="2139193"/>
            <a:ext cx="6036968" cy="34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3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9CBD-15E8-459D-977C-7AC29F02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rgbClr val="004961"/>
                </a:solidFill>
                <a:effectLst/>
                <a:latin typeface="Poppins" panose="020B0502040204020203" pitchFamily="2" charset="0"/>
              </a:rPr>
              <a:t>Algorithm for insertion operation in the priority queue</a:t>
            </a:r>
            <a:br>
              <a:rPr lang="en-US" b="0" i="0" dirty="0">
                <a:solidFill>
                  <a:srgbClr val="004961"/>
                </a:solidFill>
                <a:effectLst/>
                <a:latin typeface="Poppins" panose="020B0502040204020203" pitchFamily="2" charset="0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DE3FB-84E9-4980-BB9F-389D0FAB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31" y="2349400"/>
            <a:ext cx="5757905" cy="1415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8A6C6-0A7D-4151-A9C2-9592BA71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0" y="3864959"/>
            <a:ext cx="7784983" cy="28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225-260E-4C62-8CC6-4457F7C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60E1-11C2-4149-9762-7F872477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1911620"/>
            <a:ext cx="567769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5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225-260E-4C62-8CC6-4457F7C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AE1C6-1186-4098-93B4-4EC8038D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46" y="1995793"/>
            <a:ext cx="599206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225-260E-4C62-8CC6-4457F7C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6849-DABB-43A4-9BF2-F9132251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28" y="1973114"/>
            <a:ext cx="5782482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225-260E-4C62-8CC6-4457F7CE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7FF05-35D7-4D14-865B-F9178F36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5" y="2085369"/>
            <a:ext cx="562053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225-260E-4C62-8CC6-4457F7CE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56" y="1548440"/>
            <a:ext cx="11119104" cy="640080"/>
          </a:xfrm>
        </p:spPr>
        <p:txBody>
          <a:bodyPr/>
          <a:lstStyle/>
          <a:p>
            <a:r>
              <a:rPr lang="en-US" dirty="0"/>
              <a:t>Algorithm for deletion operation in the priority queue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8CE2C-E844-43A2-85C7-E16927A4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47" y="2524473"/>
            <a:ext cx="7492735" cy="1040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780D2-ED98-4C3E-A737-50F57943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6" y="3901105"/>
            <a:ext cx="7211689" cy="26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9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46B8-9858-4219-B57B-23747693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4" y="566927"/>
            <a:ext cx="11207691" cy="5464757"/>
          </a:xfrm>
        </p:spPr>
        <p:txBody>
          <a:bodyPr/>
          <a:lstStyle/>
          <a:p>
            <a:pPr algn="l"/>
            <a:r>
              <a:rPr lang="en-US" dirty="0"/>
              <a:t>                 Advantages of Priority Queue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1. Easy to implement.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Processes with different priorities can be handled efficiently.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 Application with differing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0621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19"/>
            <a:ext cx="11119104" cy="1765211"/>
          </a:xfrm>
        </p:spPr>
        <p:txBody>
          <a:bodyPr/>
          <a:lstStyle/>
          <a:p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Priority Queues: </a:t>
            </a:r>
            <a:r>
              <a:rPr lang="en-US" sz="2400" dirty="0"/>
              <a:t>Priority queue does not have specified ends, so insertion does not happen at a specific end, and deletion also does not  happen at a specific end</a:t>
            </a:r>
            <a:r>
              <a:rPr lang="en-US" dirty="0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8807" y="4170322"/>
            <a:ext cx="3368394" cy="927698"/>
          </a:xfrm>
        </p:spPr>
        <p:txBody>
          <a:bodyPr/>
          <a:lstStyle/>
          <a:p>
            <a:r>
              <a:rPr lang="en-US" dirty="0"/>
              <a:t>Here is a animated video of how </a:t>
            </a:r>
            <a:r>
              <a:rPr lang="en-US" dirty="0">
                <a:solidFill>
                  <a:srgbClr val="C60B68"/>
                </a:solidFill>
              </a:rPr>
              <a:t>priority queues </a:t>
            </a:r>
            <a:r>
              <a:rPr lang="en-US" dirty="0"/>
              <a:t>works.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RIORITY QUEUE">
            <a:hlinkClick r:id="" action="ppaction://media"/>
            <a:extLst>
              <a:ext uri="{FF2B5EF4-FFF2-40B4-BE49-F238E27FC236}">
                <a16:creationId xmlns:a16="http://schemas.microsoft.com/office/drawing/2014/main" id="{C88079AD-3898-485C-AE92-114D3392A2D6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23" y="2127067"/>
            <a:ext cx="3288484" cy="4432419"/>
          </a:xfrm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490C-755D-4824-AE66-9072F07E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FAD04-8877-4D7B-ACE3-893A12C0F9E5}"/>
              </a:ext>
            </a:extLst>
          </p:cNvPr>
          <p:cNvSpPr txBox="1"/>
          <p:nvPr/>
        </p:nvSpPr>
        <p:spPr>
          <a:xfrm>
            <a:off x="847289" y="1766757"/>
            <a:ext cx="73739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 </a:t>
            </a:r>
            <a:r>
              <a:rPr lang="en-US" sz="2800" dirty="0"/>
              <a:t>High complexity. Priority queues are more complex than simple data structures like arrays and linked lists, and may be more difficult to implement and maintain.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>
                <a:solidFill>
                  <a:srgbClr val="FF0000"/>
                </a:solidFill>
              </a:rPr>
              <a:t>2. </a:t>
            </a:r>
            <a:r>
              <a:rPr lang="en-US" sz="2800" dirty="0"/>
              <a:t>High consumption of memory. Storing the priority value for each element in a priority queue can take up additional memory, which may be a concern in systems with limited resources.</a:t>
            </a:r>
          </a:p>
        </p:txBody>
      </p:sp>
    </p:spTree>
    <p:extLst>
      <p:ext uri="{BB962C8B-B14F-4D97-AF65-F5344CB8AC3E}">
        <p14:creationId xmlns:p14="http://schemas.microsoft.com/office/powerpoint/2010/main" val="286189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5943-7DF9-44A5-A4A9-09ACDE02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3982"/>
            <a:ext cx="11119104" cy="640080"/>
          </a:xfrm>
        </p:spPr>
        <p:txBody>
          <a:bodyPr/>
          <a:lstStyle/>
          <a:p>
            <a:r>
              <a:rPr lang="en-US" dirty="0"/>
              <a:t>Applications of Priority Queue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28F64-C008-47E4-AB60-0C9C0F52B359}"/>
              </a:ext>
            </a:extLst>
          </p:cNvPr>
          <p:cNvSpPr txBox="1"/>
          <p:nvPr/>
        </p:nvSpPr>
        <p:spPr>
          <a:xfrm>
            <a:off x="536448" y="1014062"/>
            <a:ext cx="1036924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1.  Priority queue is used in </a:t>
            </a:r>
            <a:r>
              <a:rPr lang="en-US" sz="2000" b="1" dirty="0">
                <a:solidFill>
                  <a:schemeClr val="accent3"/>
                </a:solidFill>
              </a:rPr>
              <a:t>Dijkstra's algorithm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for finding the shortest path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2.  It is used in </a:t>
            </a:r>
            <a:r>
              <a:rPr lang="en-US" sz="2000" b="1" dirty="0">
                <a:solidFill>
                  <a:schemeClr val="accent3"/>
                </a:solidFill>
              </a:rPr>
              <a:t>Prim’s algorithm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to store keys of nodes at every step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3.  Priority queue is used in </a:t>
            </a:r>
            <a:r>
              <a:rPr lang="en-US" sz="2000" b="1" dirty="0">
                <a:solidFill>
                  <a:schemeClr val="accent3"/>
                </a:solidFill>
              </a:rPr>
              <a:t>data compression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4.  Priority queue is used in </a:t>
            </a:r>
            <a:r>
              <a:rPr lang="en-US" sz="2000" b="1" dirty="0">
                <a:solidFill>
                  <a:schemeClr val="accent3"/>
                </a:solidFill>
              </a:rPr>
              <a:t>Huffman Coding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algorithm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5.  It is used in </a:t>
            </a:r>
            <a:r>
              <a:rPr lang="en-US" sz="2000" b="1" dirty="0">
                <a:solidFill>
                  <a:schemeClr val="accent3"/>
                </a:solidFill>
              </a:rPr>
              <a:t>artificial intelligence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algorithms such as the A* search algorithm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6.  It is used to implement a </a:t>
            </a:r>
            <a:r>
              <a:rPr lang="en-US" sz="2000" b="1" dirty="0">
                <a:solidFill>
                  <a:schemeClr val="accent3"/>
                </a:solidFill>
              </a:rPr>
              <a:t>heap sort algorithm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7.  Priority queue is used in </a:t>
            </a:r>
            <a:r>
              <a:rPr lang="en-US" sz="2000" b="1" dirty="0">
                <a:solidFill>
                  <a:schemeClr val="accent3"/>
                </a:solidFill>
              </a:rPr>
              <a:t>Operating System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as the scheduling algorithm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8.  It is used in interrupt </a:t>
            </a:r>
            <a:r>
              <a:rPr lang="en-US" sz="2000" b="1" dirty="0">
                <a:solidFill>
                  <a:schemeClr val="accent3"/>
                </a:solidFill>
              </a:rPr>
              <a:t>handling of your system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9.  Priority queue is used in </a:t>
            </a:r>
            <a:r>
              <a:rPr lang="en-US" sz="2000" b="1" dirty="0">
                <a:solidFill>
                  <a:schemeClr val="accent3"/>
                </a:solidFill>
              </a:rPr>
              <a:t>CPU scheduling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accent3"/>
                </a:solidFill>
              </a:rPr>
              <a:t>Disk scheduling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algorithm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10. It is also used in </a:t>
            </a:r>
            <a:r>
              <a:rPr lang="en-US" sz="2000" b="1" dirty="0">
                <a:solidFill>
                  <a:schemeClr val="accent3"/>
                </a:solidFill>
              </a:rPr>
              <a:t>Stack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9586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B83-CBAD-495F-856F-918EF47C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7"/>
            <a:ext cx="8572458" cy="5825483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3"/>
                </a:solidFill>
              </a:rPr>
              <a:t>                    Conclusion :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Identifying the priorities and doing tasks accordingly allows you with faster and effective results.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Therefore, it is highly recommended to learn priority queue in C++ and take high advantage of all its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77191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Priority queue.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2B0F20-E5EA-7BA9-E0E2-FBADB62C1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Ascending order Priority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F57F62-C22D-9077-C28F-9527AAB2A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Descending order Priority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9A2C4A-E6E4-4312-86CA-A14A135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1594814"/>
            <a:ext cx="9421540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94BD-A6D9-4023-8555-E1F062FD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064" y="304521"/>
            <a:ext cx="4837176" cy="210312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Representation</a:t>
            </a:r>
            <a:r>
              <a:rPr lang="en-US" dirty="0"/>
              <a:t> of priority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86F43-A240-414B-BA37-44C0F423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8" t="34317" r="26827" b="25987"/>
          <a:stretch/>
        </p:blipFill>
        <p:spPr>
          <a:xfrm>
            <a:off x="4681055" y="3183932"/>
            <a:ext cx="4211273" cy="2532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D026E-A6CF-419A-9FF8-B0B5D1161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4" t="44404" r="29335" b="15718"/>
          <a:stretch/>
        </p:blipFill>
        <p:spPr>
          <a:xfrm>
            <a:off x="39470" y="2908044"/>
            <a:ext cx="4211274" cy="2734811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1FEFBA18-57DD-45B8-AB36-27EE5DA72CCC}"/>
              </a:ext>
            </a:extLst>
          </p:cNvPr>
          <p:cNvSpPr/>
          <p:nvPr/>
        </p:nvSpPr>
        <p:spPr>
          <a:xfrm>
            <a:off x="4332639" y="4097036"/>
            <a:ext cx="348416" cy="3568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1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4BF0-0D53-427E-8A0A-FCE9883D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priority queue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DE9CD-F12D-404D-A37B-4D4EAB1A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4" y="2008799"/>
            <a:ext cx="5854417" cy="3636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51501-80A9-4632-ABAE-B1C74D8431FB}"/>
              </a:ext>
            </a:extLst>
          </p:cNvPr>
          <p:cNvSpPr txBox="1"/>
          <p:nvPr/>
        </p:nvSpPr>
        <p:spPr>
          <a:xfrm>
            <a:off x="6392411" y="2692351"/>
            <a:ext cx="5117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INFO</a:t>
            </a:r>
            <a:r>
              <a:rPr lang="en-US" sz="2000" b="1" dirty="0"/>
              <a:t> list contains the data elements.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 PNR </a:t>
            </a:r>
            <a:r>
              <a:rPr lang="en-US" sz="2000" b="1" dirty="0"/>
              <a:t>list contains the priority numbers of each data element available in the INFO list.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LINK</a:t>
            </a:r>
            <a:r>
              <a:rPr lang="en-US" sz="2000" b="1" dirty="0"/>
              <a:t> basically contains the address of the next node.</a:t>
            </a:r>
          </a:p>
        </p:txBody>
      </p:sp>
    </p:spTree>
    <p:extLst>
      <p:ext uri="{BB962C8B-B14F-4D97-AF65-F5344CB8AC3E}">
        <p14:creationId xmlns:p14="http://schemas.microsoft.com/office/powerpoint/2010/main" val="134371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1B0B-2E27-44CF-AF30-C3683144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87" y="507451"/>
            <a:ext cx="10096989" cy="2103120"/>
          </a:xfrm>
        </p:spPr>
        <p:txBody>
          <a:bodyPr/>
          <a:lstStyle/>
          <a:p>
            <a:r>
              <a:rPr lang="en-US" dirty="0"/>
              <a:t>Characteristics of a Priority Queue?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AC6A13D-7B2C-4A57-B077-1AAE5ECC5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934893"/>
              </p:ext>
            </p:extLst>
          </p:nvPr>
        </p:nvGraphicFramePr>
        <p:xfrm>
          <a:off x="1300293" y="1711354"/>
          <a:ext cx="9664118" cy="4426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21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1A1A-7C4A-411C-82F5-3BDDEC59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0"/>
            <a:ext cx="11119104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Syntax</a:t>
            </a:r>
            <a:br>
              <a:rPr lang="en-US" dirty="0"/>
            </a:br>
            <a:r>
              <a:rPr lang="en-US" dirty="0"/>
              <a:t>The general syntax of Priority Queue in C++ is 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EBF6F-5D5F-41BC-8B65-3A2C6B0E4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47466-858E-424E-90C7-A90D87BD99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ADD5A-0D46-442C-9CD2-930DDBEDF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3CF0A-AA2D-4AD4-9CA0-C19430D83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A22D9C-5511-482D-B337-BBE436AB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8" y="1947847"/>
            <a:ext cx="6742507" cy="4223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063FDB-C05C-45DD-9B68-DA98C2513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1029256"/>
            <a:ext cx="6315956" cy="447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B229F6-D11B-4A1B-BBAC-1EEB3CA9034B}"/>
              </a:ext>
            </a:extLst>
          </p:cNvPr>
          <p:cNvSpPr txBox="1"/>
          <p:nvPr/>
        </p:nvSpPr>
        <p:spPr>
          <a:xfrm>
            <a:off x="355358" y="1437474"/>
            <a:ext cx="1557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60B68"/>
                </a:solidFill>
              </a:rPr>
              <a:t>Example 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9ACDE7-07F3-4FA7-8E2F-BB9BF83A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302" y="3700133"/>
            <a:ext cx="4190340" cy="974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BAAADA-1B7B-4E42-930F-0B5C777741F8}"/>
              </a:ext>
            </a:extLst>
          </p:cNvPr>
          <p:cNvSpPr txBox="1"/>
          <p:nvPr/>
        </p:nvSpPr>
        <p:spPr>
          <a:xfrm>
            <a:off x="7570801" y="3091919"/>
            <a:ext cx="108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60B68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81726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22" y="298514"/>
            <a:ext cx="6942729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 complexity of different operations in a priority queue.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78BDD-9ECA-4810-9F24-CA772A43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95" y="2401634"/>
            <a:ext cx="10965610" cy="3070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What is the difference between a priority queue and a queue?</a:t>
            </a:r>
            <a:r>
              <a:rPr lang="en-US" dirty="0"/>
              <a:t> 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0350BB-054C-4170-97AC-94E7F988BF73}"/>
              </a:ext>
            </a:extLst>
          </p:cNvPr>
          <p:cNvCxnSpPr>
            <a:cxnSpLocks/>
          </p:cNvCxnSpPr>
          <p:nvPr/>
        </p:nvCxnSpPr>
        <p:spPr>
          <a:xfrm>
            <a:off x="6096000" y="1333850"/>
            <a:ext cx="0" cy="505856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31117C-4DB6-46F5-BB05-F2BB33C1CE8F}"/>
              </a:ext>
            </a:extLst>
          </p:cNvPr>
          <p:cNvSpPr txBox="1"/>
          <p:nvPr/>
        </p:nvSpPr>
        <p:spPr>
          <a:xfrm>
            <a:off x="603601" y="2449585"/>
            <a:ext cx="5477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A Queue is a data structure that has a front and back.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Its often abbreviated as FIFO (First in First Out)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41240-E174-492E-B900-F19D188FCDC0}"/>
              </a:ext>
            </a:extLst>
          </p:cNvPr>
          <p:cNvSpPr txBox="1"/>
          <p:nvPr/>
        </p:nvSpPr>
        <p:spPr>
          <a:xfrm>
            <a:off x="2376181" y="1434517"/>
            <a:ext cx="15582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Queue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7DF1D1-2281-4387-AE48-FBF20454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8" y="3200013"/>
            <a:ext cx="4792578" cy="31923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077B62-7C6C-4566-8F9E-69F94BB404DC}"/>
              </a:ext>
            </a:extLst>
          </p:cNvPr>
          <p:cNvSpPr txBox="1"/>
          <p:nvPr/>
        </p:nvSpPr>
        <p:spPr>
          <a:xfrm>
            <a:off x="6243506" y="2449585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Priority queue does not have specified ends, so insertion does not happen at a specific end, and deletion also does not happen at a specific end.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ECB49-8278-4D72-AEF3-E6622729B1A3}"/>
              </a:ext>
            </a:extLst>
          </p:cNvPr>
          <p:cNvSpPr txBox="1"/>
          <p:nvPr/>
        </p:nvSpPr>
        <p:spPr>
          <a:xfrm>
            <a:off x="7640272" y="1496072"/>
            <a:ext cx="2451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Priority Queue: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1B04F2-1EDE-4446-BB2F-6706113C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10" y="3778746"/>
            <a:ext cx="5783649" cy="1583182"/>
          </a:xfrm>
          <a:prstGeom prst="rect">
            <a:avLst/>
          </a:prstGeom>
        </p:spPr>
      </p:pic>
      <p:pic>
        <p:nvPicPr>
          <p:cNvPr id="28" name="Graphic 27" descr="Chevron arrows with solid fill">
            <a:extLst>
              <a:ext uri="{FF2B5EF4-FFF2-40B4-BE49-F238E27FC236}">
                <a16:creationId xmlns:a16="http://schemas.microsoft.com/office/drawing/2014/main" id="{19A612A9-D186-442F-BCE3-11FD0C2D6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69" y="563405"/>
            <a:ext cx="603306" cy="6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236</TotalTime>
  <Words>704</Words>
  <Application>Microsoft Office PowerPoint</Application>
  <PresentationFormat>Widescreen</PresentationFormat>
  <Paragraphs>85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__Source_Sans_Pro_fea366</vt:lpstr>
      <vt:lpstr>-apple-system</vt:lpstr>
      <vt:lpstr>Arial</vt:lpstr>
      <vt:lpstr>Calibri</vt:lpstr>
      <vt:lpstr>Poppins</vt:lpstr>
      <vt:lpstr>Segoe UI</vt:lpstr>
      <vt:lpstr>Segoe UI Semibold</vt:lpstr>
      <vt:lpstr>powerpoint tutorial</vt:lpstr>
      <vt:lpstr>Assignment for CT</vt:lpstr>
      <vt:lpstr>Priority Queues: Priority queue does not have specified ends, so insertion does not happen at a specific end, and deletion also does not  happen at a specific end.</vt:lpstr>
      <vt:lpstr>Types of Priority queue.</vt:lpstr>
      <vt:lpstr>Representation of priority queue</vt:lpstr>
      <vt:lpstr>Representation of priority queue</vt:lpstr>
      <vt:lpstr>Characteristics of a Priority Queue?</vt:lpstr>
      <vt:lpstr>Syntax The general syntax of Priority Queue in C++ is  :</vt:lpstr>
      <vt:lpstr> The complexity of different operations in a priority queue.</vt:lpstr>
      <vt:lpstr>What is the difference between a priority queue and a queue? </vt:lpstr>
      <vt:lpstr> Methods of Priority Queue in C++ </vt:lpstr>
      <vt:lpstr>Implementation of the Priority Queue in Data Structure   You can implement the priority queues in one of the following ways :  Linked list Binary heap Arrays Binary search tree  The binary heap is the most efficient method for implementing the priority queue in the data structure.</vt:lpstr>
      <vt:lpstr>Insertion :</vt:lpstr>
      <vt:lpstr>Algorithm for insertion operation in the priority queue </vt:lpstr>
      <vt:lpstr>Deletion :</vt:lpstr>
      <vt:lpstr>Deletion :</vt:lpstr>
      <vt:lpstr>Deletion :</vt:lpstr>
      <vt:lpstr>Deletion :</vt:lpstr>
      <vt:lpstr>Algorithm for deletion operation in the priority queue :</vt:lpstr>
      <vt:lpstr>                 Advantages of Priority Queue    1. Easy to implement.  2. Processes with different priorities can be handled efficiently.  3. Application with differing requirements. </vt:lpstr>
      <vt:lpstr>DISADVANTAGES :</vt:lpstr>
      <vt:lpstr>Applications of Priority Queue</vt:lpstr>
      <vt:lpstr>                    Conclusion :  Identifying the priorities and doing tasks accordingly allows you with faster and effective results.   Therefore, it is highly recommended to learn priority queue in C++ and take high advantage of all its applications.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Feeling overwhelmed</dc:title>
  <dc:creator>Admin</dc:creator>
  <cp:lastModifiedBy>Admin</cp:lastModifiedBy>
  <cp:revision>23</cp:revision>
  <dcterms:created xsi:type="dcterms:W3CDTF">2023-12-25T13:23:06Z</dcterms:created>
  <dcterms:modified xsi:type="dcterms:W3CDTF">2023-12-25T19:08:47Z</dcterms:modified>
</cp:coreProperties>
</file>